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24"/>
  </p:normalViewPr>
  <p:slideViewPr>
    <p:cSldViewPr snapToGrid="0" snapToObjects="1">
      <p:cViewPr varScale="1">
        <p:scale>
          <a:sx n="113" d="100"/>
          <a:sy n="113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72EB3-4648-CF4E-B45E-6B01464CF672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F6C6C-CE95-B246-BF11-17E6053E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www.businesswire.com/news/home/20161026005031/en/Worldwide-Cognitive-Systems-Artificial-Intelligence-Revenues-Forecas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blog.google</a:t>
            </a:r>
            <a:r>
              <a:rPr lang="en-US" dirty="0" smtClean="0"/>
              <a:t>/topics/inside-google/this-years-founders-letter/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www.androidheadlines.com</a:t>
            </a:r>
            <a:r>
              <a:rPr lang="en-US" dirty="0" smtClean="0"/>
              <a:t>/2017/04/google-transitioning-</a:t>
            </a:r>
            <a:r>
              <a:rPr lang="en-US" dirty="0" err="1" smtClean="0"/>
              <a:t>ai</a:t>
            </a:r>
            <a:r>
              <a:rPr lang="en-US" dirty="0" smtClean="0"/>
              <a:t>-first-company-</a:t>
            </a:r>
            <a:r>
              <a:rPr lang="en-US" dirty="0" err="1" smtClean="0"/>
              <a:t>ceo</a:t>
            </a:r>
            <a:r>
              <a:rPr lang="en-US" dirty="0" smtClean="0"/>
              <a:t>-</a:t>
            </a:r>
            <a:r>
              <a:rPr lang="en-US" dirty="0" err="1" smtClean="0"/>
              <a:t>says.html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4EBF-07BF-B54E-87BD-A4038F24E3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0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www.gartner.com</a:t>
            </a:r>
            <a:r>
              <a:rPr lang="en-US" dirty="0"/>
              <a:t>/</a:t>
            </a:r>
            <a:r>
              <a:rPr lang="en-US" dirty="0" err="1"/>
              <a:t>smarterwithgartner</a:t>
            </a:r>
            <a:r>
              <a:rPr lang="en-US" dirty="0"/>
              <a:t>/gartners-top-10-technology-trends-2017/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4EBF-07BF-B54E-87BD-A4038F24E3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http://www.businesswire.com/news/home/20161026005031/en/Worldwide-Cognitive-Systems-Artificial-Intelligence-Revenues-Forecast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4EBF-07BF-B54E-87BD-A4038F24E3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9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9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1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1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75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7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8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9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2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4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A3507-2A4E-C54D-B791-1A175A08E8F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52D99-0394-3F4A-B37F-E7F540A0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Market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24151"/>
            <a:ext cx="10515600" cy="1325563"/>
          </a:xfrm>
        </p:spPr>
        <p:txBody>
          <a:bodyPr/>
          <a:lstStyle/>
          <a:p>
            <a:r>
              <a:rPr lang="en-US" dirty="0" smtClean="0"/>
              <a:t>Mobile First -&gt; AI First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2213257"/>
            <a:ext cx="105156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333333"/>
                </a:solidFill>
              </a:rPr>
              <a:t>Looking to the future, the next big step will be </a:t>
            </a:r>
            <a:r>
              <a:rPr lang="en-US" sz="3200" b="1" i="1" dirty="0">
                <a:solidFill>
                  <a:srgbClr val="333333"/>
                </a:solidFill>
              </a:rPr>
              <a:t>for the very concept of the “device” to fade away. Over time, the computer itself</a:t>
            </a:r>
            <a:r>
              <a:rPr lang="en-US" sz="3200" i="1" dirty="0">
                <a:solidFill>
                  <a:srgbClr val="333333"/>
                </a:solidFill>
              </a:rPr>
              <a:t>—whatever its form factor—will be an intelligent assistant helping you through your day. We will move from mobile first to an AI first world</a:t>
            </a:r>
            <a:r>
              <a:rPr lang="en-US" sz="3200" i="1" dirty="0" smtClean="0">
                <a:solidFill>
                  <a:srgbClr val="333333"/>
                </a:solidFill>
              </a:rPr>
              <a:t>. </a:t>
            </a:r>
            <a:r>
              <a:rPr lang="mr-IN" sz="3200" dirty="0" smtClean="0">
                <a:solidFill>
                  <a:srgbClr val="333333"/>
                </a:solidFill>
              </a:rPr>
              <a:t>–</a:t>
            </a:r>
            <a:r>
              <a:rPr lang="en-US" sz="3200" dirty="0" smtClean="0">
                <a:solidFill>
                  <a:srgbClr val="333333"/>
                </a:solidFill>
              </a:rPr>
              <a:t> </a:t>
            </a:r>
            <a:r>
              <a:rPr lang="en-US" sz="3200" dirty="0" err="1" smtClean="0">
                <a:solidFill>
                  <a:srgbClr val="333333"/>
                </a:solidFill>
              </a:rPr>
              <a:t>Sundar</a:t>
            </a:r>
            <a:r>
              <a:rPr lang="en-US" sz="3200" dirty="0" smtClean="0">
                <a:solidFill>
                  <a:srgbClr val="333333"/>
                </a:solidFill>
              </a:rPr>
              <a:t> </a:t>
            </a:r>
            <a:r>
              <a:rPr lang="en-US" sz="3200" dirty="0" err="1" smtClean="0">
                <a:solidFill>
                  <a:srgbClr val="333333"/>
                </a:solidFill>
              </a:rPr>
              <a:t>Pichai</a:t>
            </a:r>
            <a:r>
              <a:rPr lang="en-US" sz="3200" dirty="0" smtClean="0">
                <a:solidFill>
                  <a:srgbClr val="333333"/>
                </a:solidFill>
              </a:rPr>
              <a:t> (Founders Letter, 2016)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10" y="5068709"/>
            <a:ext cx="1710267" cy="17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Last Wave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206486"/>
            <a:ext cx="10515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B3B3B"/>
                </a:solidFill>
                <a:latin typeface="Open Sans" charset="0"/>
              </a:rPr>
              <a:t>“</a:t>
            </a:r>
            <a:r>
              <a:rPr lang="en-US" sz="3200" i="1" dirty="0">
                <a:solidFill>
                  <a:srgbClr val="3B3B3B"/>
                </a:solidFill>
                <a:latin typeface="Open Sans" charset="0"/>
              </a:rPr>
              <a:t>There's always a next wave,” Waxman said, noting that corporate computing has already gone from mainframes to client-server and now on to cloud computing. “</a:t>
            </a:r>
            <a:r>
              <a:rPr lang="en-US" sz="3200" b="1" i="1" dirty="0">
                <a:solidFill>
                  <a:srgbClr val="3B3B3B"/>
                </a:solidFill>
                <a:latin typeface="Open Sans" charset="0"/>
              </a:rPr>
              <a:t>I firmly believe this is not only the next wave but something that will dwarf the last wave</a:t>
            </a:r>
            <a:r>
              <a:rPr lang="en-US" sz="3200" i="1" dirty="0" smtClean="0">
                <a:solidFill>
                  <a:srgbClr val="3B3B3B"/>
                </a:solidFill>
                <a:latin typeface="Open Sans" charset="0"/>
              </a:rPr>
              <a:t>.” </a:t>
            </a:r>
            <a:r>
              <a:rPr lang="mr-IN" sz="3200" dirty="0" smtClean="0">
                <a:solidFill>
                  <a:srgbClr val="3B3B3B"/>
                </a:solidFill>
                <a:latin typeface="Open Sans" charset="0"/>
              </a:rPr>
              <a:t>–</a:t>
            </a:r>
            <a:r>
              <a:rPr lang="en-US" sz="3200" dirty="0" smtClean="0">
                <a:solidFill>
                  <a:srgbClr val="3B3B3B"/>
                </a:solidFill>
                <a:latin typeface="Open Sans" charset="0"/>
              </a:rPr>
              <a:t> Intel Vice President on </a:t>
            </a:r>
            <a:r>
              <a:rPr lang="en-US" sz="3200" dirty="0" err="1" smtClean="0">
                <a:solidFill>
                  <a:srgbClr val="3B3B3B"/>
                </a:solidFill>
                <a:latin typeface="Open Sans" charset="0"/>
              </a:rPr>
              <a:t>Nervana</a:t>
            </a:r>
            <a:r>
              <a:rPr lang="en-US" sz="3200" dirty="0" smtClean="0">
                <a:solidFill>
                  <a:srgbClr val="3B3B3B"/>
                </a:solidFill>
                <a:latin typeface="Open Sans" charset="0"/>
              </a:rPr>
              <a:t> Acquisition  a 48 person startup for $400 million, July 2016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26" y="5392907"/>
            <a:ext cx="1428474" cy="9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25977"/>
            <a:ext cx="10515600" cy="1325563"/>
          </a:xfrm>
        </p:spPr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1551540"/>
            <a:ext cx="103532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6E6F71"/>
                </a:solidFill>
              </a:rPr>
              <a:t>The world is becoming an intelligent, digitally enabled mesh of people, things and services. </a:t>
            </a:r>
            <a:r>
              <a:rPr lang="en-US" sz="3200" b="1" i="1" dirty="0">
                <a:solidFill>
                  <a:srgbClr val="6E6F71"/>
                </a:solidFill>
              </a:rPr>
              <a:t>Ordinary people will experience a digitally enabled world </a:t>
            </a:r>
            <a:r>
              <a:rPr lang="en-US" sz="3200" i="1" dirty="0">
                <a:solidFill>
                  <a:srgbClr val="6E6F71"/>
                </a:solidFill>
              </a:rPr>
              <a:t>where the lines between what's real and what's digital truly blur. </a:t>
            </a:r>
            <a:r>
              <a:rPr lang="en-US" sz="3200" b="1" i="1" dirty="0">
                <a:solidFill>
                  <a:srgbClr val="6E6F71"/>
                </a:solidFill>
              </a:rPr>
              <a:t>AI and machine learning will be used to enhance analytics, actions and interfaces of nearly every technology-enabled system</a:t>
            </a:r>
            <a:r>
              <a:rPr lang="en-US" sz="3200" i="1" dirty="0">
                <a:solidFill>
                  <a:srgbClr val="6E6F71"/>
                </a:solidFill>
              </a:rPr>
              <a:t>. New digital business models are emerging, and new ecosystems are forming to realign business and customer relationships.</a:t>
            </a:r>
            <a:endParaRPr lang="en-US" sz="3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73" y="5940448"/>
            <a:ext cx="2109304" cy="47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181385"/>
            <a:ext cx="7486405" cy="4491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Gartner Strategic Technology Trends - 2017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29" y="6132359"/>
            <a:ext cx="2109304" cy="47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8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IDC </a:t>
            </a:r>
            <a:r>
              <a:rPr lang="mr-IN" dirty="0" smtClean="0"/>
              <a:t>–</a:t>
            </a:r>
            <a:r>
              <a:rPr lang="en-US" dirty="0" smtClean="0"/>
              <a:t> Cognitive/AI Market Share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4605" y="1940216"/>
            <a:ext cx="888558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444444"/>
                </a:solidFill>
              </a:rPr>
              <a:t>Worldwide Cognitive Systems and Artificial Intelligence Revenues Forecast to Surge Past </a:t>
            </a:r>
            <a:r>
              <a:rPr lang="en-US" sz="3200" b="1" dirty="0">
                <a:solidFill>
                  <a:srgbClr val="C00000"/>
                </a:solidFill>
              </a:rPr>
              <a:t>$47 Billion</a:t>
            </a:r>
            <a:r>
              <a:rPr lang="en-US" sz="3200" b="1" dirty="0">
                <a:solidFill>
                  <a:srgbClr val="444444"/>
                </a:solidFill>
              </a:rPr>
              <a:t> in </a:t>
            </a:r>
            <a:r>
              <a:rPr lang="en-US" sz="3200" b="1" dirty="0">
                <a:solidFill>
                  <a:srgbClr val="00B050"/>
                </a:solidFill>
              </a:rPr>
              <a:t>2020</a:t>
            </a:r>
            <a:r>
              <a:rPr lang="en-US" sz="3200" b="1" dirty="0">
                <a:solidFill>
                  <a:srgbClr val="444444"/>
                </a:solidFill>
              </a:rPr>
              <a:t>, According to New IDC Spending </a:t>
            </a:r>
            <a:r>
              <a:rPr lang="en-US" sz="3200" b="1" dirty="0" smtClean="0">
                <a:solidFill>
                  <a:srgbClr val="444444"/>
                </a:solidFill>
              </a:rPr>
              <a:t>Guide..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cognitive/AI solutions will experience a compound annual growth rate (CAGR) of </a:t>
            </a:r>
            <a:r>
              <a:rPr lang="en-US" sz="3200" b="1" dirty="0">
                <a:solidFill>
                  <a:srgbClr val="C00000"/>
                </a:solidFill>
              </a:rPr>
              <a:t>55.1%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over the 2016-2020 forecast period.</a:t>
            </a:r>
            <a:endParaRPr lang="en-US" sz="3200" b="1" i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91" y="5645035"/>
            <a:ext cx="2264504" cy="7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292</Words>
  <Application>Microsoft Macintosh PowerPoint</Application>
  <PresentationFormat>Widescreen</PresentationFormat>
  <Paragraphs>18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Mangal</vt:lpstr>
      <vt:lpstr>Open Sans</vt:lpstr>
      <vt:lpstr>Arial</vt:lpstr>
      <vt:lpstr>Office Theme</vt:lpstr>
      <vt:lpstr>Artificial Intelligence</vt:lpstr>
      <vt:lpstr>Mobile First -&gt; AI First</vt:lpstr>
      <vt:lpstr>The Last Wave</vt:lpstr>
      <vt:lpstr>Gartner</vt:lpstr>
      <vt:lpstr>Gartner Strategic Technology Trends - 2017</vt:lpstr>
      <vt:lpstr>IDC – Cognitive/AI Market Share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Shivaji Dutta</dc:creator>
  <cp:lastModifiedBy>Shivaji Dutta</cp:lastModifiedBy>
  <cp:revision>4</cp:revision>
  <dcterms:created xsi:type="dcterms:W3CDTF">2017-05-31T22:44:16Z</dcterms:created>
  <dcterms:modified xsi:type="dcterms:W3CDTF">2017-05-31T23:03:41Z</dcterms:modified>
</cp:coreProperties>
</file>